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55" r:id="rId1"/>
  </p:sldMasterIdLst>
  <p:notesMasterIdLst>
    <p:notesMasterId r:id="rId34"/>
  </p:notesMasterIdLst>
  <p:handoutMasterIdLst>
    <p:handoutMasterId r:id="rId35"/>
  </p:handoutMasterIdLst>
  <p:sldIdLst>
    <p:sldId id="646" r:id="rId2"/>
    <p:sldId id="725" r:id="rId3"/>
    <p:sldId id="766" r:id="rId4"/>
    <p:sldId id="854" r:id="rId5"/>
    <p:sldId id="827" r:id="rId6"/>
    <p:sldId id="830" r:id="rId7"/>
    <p:sldId id="828" r:id="rId8"/>
    <p:sldId id="829" r:id="rId9"/>
    <p:sldId id="831" r:id="rId10"/>
    <p:sldId id="832" r:id="rId11"/>
    <p:sldId id="833" r:id="rId12"/>
    <p:sldId id="834" r:id="rId13"/>
    <p:sldId id="852" r:id="rId14"/>
    <p:sldId id="853" r:id="rId15"/>
    <p:sldId id="835" r:id="rId16"/>
    <p:sldId id="836" r:id="rId17"/>
    <p:sldId id="837" r:id="rId18"/>
    <p:sldId id="838" r:id="rId19"/>
    <p:sldId id="839" r:id="rId20"/>
    <p:sldId id="840" r:id="rId21"/>
    <p:sldId id="841" r:id="rId22"/>
    <p:sldId id="842" r:id="rId23"/>
    <p:sldId id="843" r:id="rId24"/>
    <p:sldId id="844" r:id="rId25"/>
    <p:sldId id="845" r:id="rId26"/>
    <p:sldId id="846" r:id="rId27"/>
    <p:sldId id="847" r:id="rId28"/>
    <p:sldId id="848" r:id="rId29"/>
    <p:sldId id="849" r:id="rId30"/>
    <p:sldId id="850" r:id="rId31"/>
    <p:sldId id="851" r:id="rId32"/>
    <p:sldId id="801" r:id="rId3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Copperplate Gothic Bold" pitchFamily="34" charset="0"/>
        <a:ea typeface="Gulim" pitchFamily="34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Copperplate Gothic Bold" pitchFamily="34" charset="0"/>
        <a:ea typeface="Gulim" pitchFamily="34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Copperplate Gothic Bold" pitchFamily="34" charset="0"/>
        <a:ea typeface="Gulim" pitchFamily="34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Copperplate Gothic Bold" pitchFamily="34" charset="0"/>
        <a:ea typeface="Gulim" pitchFamily="34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Copperplate Gothic Bold" pitchFamily="34" charset="0"/>
        <a:ea typeface="Gulim" pitchFamily="34" charset="-127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Copperplate Gothic Bold" pitchFamily="34" charset="0"/>
        <a:ea typeface="Gulim" pitchFamily="34" charset="-127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Copperplate Gothic Bold" pitchFamily="34" charset="0"/>
        <a:ea typeface="Gulim" pitchFamily="34" charset="-127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Copperplate Gothic Bold" pitchFamily="34" charset="0"/>
        <a:ea typeface="Gulim" pitchFamily="34" charset="-127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Copperplate Gothic Bold" pitchFamily="34" charset="0"/>
        <a:ea typeface="Gulim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施黎伟 施" initials="施黎伟" lastIdx="1" clrIdx="0">
    <p:extLst>
      <p:ext uri="{19B8F6BF-5375-455C-9EA6-DF929625EA0E}">
        <p15:presenceInfo xmlns:p15="http://schemas.microsoft.com/office/powerpoint/2012/main" userId="06b20555c7fbf0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231B"/>
    <a:srgbClr val="3C658E"/>
    <a:srgbClr val="024C89"/>
    <a:srgbClr val="1B4B7B"/>
    <a:srgbClr val="37618B"/>
    <a:srgbClr val="3D668E"/>
    <a:srgbClr val="406890"/>
    <a:srgbClr val="4E7398"/>
    <a:srgbClr val="4F7499"/>
    <a:srgbClr val="3E6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129" autoAdjust="0"/>
  </p:normalViewPr>
  <p:slideViewPr>
    <p:cSldViewPr>
      <p:cViewPr varScale="1">
        <p:scale>
          <a:sx n="107" d="100"/>
          <a:sy n="107" d="100"/>
        </p:scale>
        <p:origin x="75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effectLst/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effectLst/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effectLst/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effectLst/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04A7A861-DEED-4722-B1F1-502F1D837F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81094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effectLst/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effectLst/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 b="0">
                <a:effectLst/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b="0">
                <a:effectLst/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11885EC4-2E48-4EAD-BBD4-5D9010318C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565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F66220-688E-47F4-A4B7-87720CFD683C}" type="slidenum">
              <a:rPr lang="en-US" altLang="zh-CN" smtClean="0"/>
              <a:pPr/>
              <a:t>1</a:t>
            </a:fld>
            <a:endParaRPr lang="en-US" altLang="zh-CN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/>
              <a:t>标题封面</a:t>
            </a:r>
          </a:p>
        </p:txBody>
      </p:sp>
    </p:spTree>
    <p:extLst>
      <p:ext uri="{BB962C8B-B14F-4D97-AF65-F5344CB8AC3E}">
        <p14:creationId xmlns:p14="http://schemas.microsoft.com/office/powerpoint/2010/main" val="3521814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文字说明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885EC4-2E48-4EAD-BBD4-5D9010318CA2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3526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文字说明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885EC4-2E48-4EAD-BBD4-5D9010318CA2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3800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文字说明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885EC4-2E48-4EAD-BBD4-5D9010318CA2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26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文字说明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885EC4-2E48-4EAD-BBD4-5D9010318CA2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6526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文字说明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885EC4-2E48-4EAD-BBD4-5D9010318CA2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1206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文字说明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885EC4-2E48-4EAD-BBD4-5D9010318CA2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3623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文字说明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885EC4-2E48-4EAD-BBD4-5D9010318CA2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968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文字说明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885EC4-2E48-4EAD-BBD4-5D9010318CA2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3669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文字说明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885EC4-2E48-4EAD-BBD4-5D9010318CA2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5809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文字说明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885EC4-2E48-4EAD-BBD4-5D9010318CA2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1185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文字说明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885EC4-2E48-4EAD-BBD4-5D9010318CA2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4943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6" b="13316"/>
          <a:stretch/>
        </p:blipFill>
        <p:spPr>
          <a:xfrm>
            <a:off x="-14935" y="720000"/>
            <a:ext cx="12192000" cy="5805344"/>
          </a:xfrm>
          <a:prstGeom prst="rect">
            <a:avLst/>
          </a:prstGeom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839148"/>
            <a:ext cx="10363200" cy="98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유형 편집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060848"/>
            <a:ext cx="10363200" cy="425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20" name="标题占位符 1"/>
          <p:cNvSpPr>
            <a:spLocks noGrp="1"/>
          </p:cNvSpPr>
          <p:nvPr userDrawn="1"/>
        </p:nvSpPr>
        <p:spPr>
          <a:xfrm>
            <a:off x="0" y="6543124"/>
            <a:ext cx="12214677" cy="40766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9000">
                <a:srgbClr val="9F231B"/>
              </a:gs>
            </a:gsLst>
            <a:lin ang="0" scaled="0"/>
          </a:gra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微型计算机原理及应用</a:t>
            </a:r>
          </a:p>
        </p:txBody>
      </p:sp>
      <p:sp>
        <p:nvSpPr>
          <p:cNvPr id="21" name="标题占位符 1"/>
          <p:cNvSpPr>
            <a:spLocks noGrp="1"/>
          </p:cNvSpPr>
          <p:nvPr userDrawn="1"/>
        </p:nvSpPr>
        <p:spPr>
          <a:xfrm>
            <a:off x="0" y="1588"/>
            <a:ext cx="12197715" cy="720000"/>
          </a:xfrm>
          <a:prstGeom prst="rect">
            <a:avLst/>
          </a:prstGeom>
          <a:solidFill>
            <a:srgbClr val="9F231B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0"/>
            <a:ext cx="3017143" cy="72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6"/>
          <a:srcRect l="1" t="4406" r="947" b="-1"/>
          <a:stretch/>
        </p:blipFill>
        <p:spPr>
          <a:xfrm>
            <a:off x="10526800" y="0"/>
            <a:ext cx="1665200" cy="72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华文新魏" pitchFamily="2" charset="-122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华文新魏" pitchFamily="2" charset="-122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华文新魏" pitchFamily="2" charset="-122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华文新魏" pitchFamily="2" charset="-122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华文新魏" pitchFamily="2" charset="-122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华文新魏" pitchFamily="2" charset="-122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华文新魏" pitchFamily="2" charset="-122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华文新魏" pitchFamily="2" charset="-122"/>
          <a:ea typeface="华文新魏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343067"/>
            <a:ext cx="12157200" cy="1077821"/>
          </a:xfrm>
          <a:prstGeom prst="rect">
            <a:avLst/>
          </a:prstGeom>
          <a:solidFill>
            <a:srgbClr val="1B4B7B"/>
          </a:solidFill>
          <a:ln w="25400" cap="flat" cmpd="sng" algn="ctr">
            <a:solidFill>
              <a:srgbClr val="1B4B7B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3600" kern="0" dirty="0">
                <a:solidFill>
                  <a:schemeClr val="bg1"/>
                </a:solidFill>
                <a:latin typeface="微软雅黑"/>
                <a:ea typeface="微软雅黑"/>
              </a:rPr>
              <a:t>第</a:t>
            </a:r>
            <a:r>
              <a:rPr lang="en-US" altLang="zh-CN" sz="3600" kern="0" dirty="0">
                <a:solidFill>
                  <a:schemeClr val="bg1"/>
                </a:solidFill>
                <a:latin typeface="微软雅黑"/>
                <a:ea typeface="微软雅黑"/>
              </a:rPr>
              <a:t>11</a:t>
            </a:r>
            <a:r>
              <a:rPr lang="zh-CN" altLang="en-US" sz="3600" kern="0" dirty="0">
                <a:solidFill>
                  <a:schemeClr val="bg1"/>
                </a:solidFill>
                <a:latin typeface="微软雅黑"/>
                <a:ea typeface="微软雅黑"/>
              </a:rPr>
              <a:t>章 外接组件综合实践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2636912"/>
            <a:ext cx="12157200" cy="0"/>
          </a:xfrm>
          <a:prstGeom prst="line">
            <a:avLst/>
          </a:prstGeom>
          <a:noFill/>
          <a:ln w="76200" cap="rnd" cmpd="sng" algn="ctr">
            <a:solidFill>
              <a:srgbClr val="1B4B7B"/>
            </a:solidFill>
            <a:prstDash val="solid"/>
          </a:ln>
          <a:effectLst/>
        </p:spPr>
      </p:cxnSp>
      <p:cxnSp>
        <p:nvCxnSpPr>
          <p:cNvPr id="8" name="直接连接符 7"/>
          <p:cNvCxnSpPr/>
          <p:nvPr/>
        </p:nvCxnSpPr>
        <p:spPr>
          <a:xfrm>
            <a:off x="0" y="1124742"/>
            <a:ext cx="12156926" cy="0"/>
          </a:xfrm>
          <a:prstGeom prst="line">
            <a:avLst/>
          </a:prstGeom>
          <a:noFill/>
          <a:ln w="76200" cap="rnd" cmpd="sng" algn="ctr">
            <a:solidFill>
              <a:srgbClr val="1B4B7B"/>
            </a:solidFill>
            <a:prstDash val="solid"/>
          </a:ln>
          <a:effectLst/>
        </p:spPr>
      </p:cxnSp>
      <p:sp>
        <p:nvSpPr>
          <p:cNvPr id="23" name="圆角矩形 22"/>
          <p:cNvSpPr/>
          <p:nvPr/>
        </p:nvSpPr>
        <p:spPr bwMode="auto">
          <a:xfrm>
            <a:off x="715525" y="2918181"/>
            <a:ext cx="10416560" cy="720078"/>
          </a:xfrm>
          <a:prstGeom prst="roundRect">
            <a:avLst/>
          </a:prstGeo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600" b="0" dirty="0">
                <a:latin typeface="+mn-lt"/>
                <a:ea typeface="黑体" panose="02010609060101010101" pitchFamily="49" charset="-122"/>
              </a:rPr>
              <a:t>11.1 </a:t>
            </a:r>
            <a:r>
              <a:rPr lang="zh-CN" altLang="en-US" sz="3600" b="0" dirty="0">
                <a:latin typeface="+mn-lt"/>
                <a:ea typeface="黑体" panose="02010609060101010101" pitchFamily="49" charset="-122"/>
              </a:rPr>
              <a:t>开关量输出类实践</a:t>
            </a:r>
          </a:p>
        </p:txBody>
      </p:sp>
      <p:sp>
        <p:nvSpPr>
          <p:cNvPr id="18" name="圆角矩形 24">
            <a:extLst>
              <a:ext uri="{FF2B5EF4-FFF2-40B4-BE49-F238E27FC236}">
                <a16:creationId xmlns:a16="http://schemas.microsoft.com/office/drawing/2014/main" id="{87934C87-439A-4F8C-9AC5-0BF6C342D97D}"/>
              </a:ext>
            </a:extLst>
          </p:cNvPr>
          <p:cNvSpPr/>
          <p:nvPr/>
        </p:nvSpPr>
        <p:spPr bwMode="auto">
          <a:xfrm>
            <a:off x="715525" y="3965758"/>
            <a:ext cx="10416560" cy="720000"/>
          </a:xfrm>
          <a:prstGeom prst="roundRect">
            <a:avLst/>
          </a:prstGeo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600" b="0" dirty="0">
                <a:latin typeface="+mn-lt"/>
                <a:ea typeface="黑体" panose="02010609060101010101" pitchFamily="49" charset="-122"/>
              </a:rPr>
              <a:t>11.2 </a:t>
            </a:r>
            <a:r>
              <a:rPr lang="zh-CN" altLang="en-US" sz="3600" b="0" dirty="0">
                <a:latin typeface="+mn-lt"/>
                <a:ea typeface="黑体" panose="02010609060101010101" pitchFamily="49" charset="-122"/>
              </a:rPr>
              <a:t>开关量输入类实践</a:t>
            </a:r>
            <a:endParaRPr lang="zh-CN" altLang="en-US" sz="3200" b="0" dirty="0">
              <a:solidFill>
                <a:schemeClr val="tx1">
                  <a:alpha val="75000"/>
                </a:schemeClr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7" name="圆角矩形 24">
            <a:extLst>
              <a:ext uri="{FF2B5EF4-FFF2-40B4-BE49-F238E27FC236}">
                <a16:creationId xmlns:a16="http://schemas.microsoft.com/office/drawing/2014/main" id="{87934C87-439A-4F8C-9AC5-0BF6C342D97D}"/>
              </a:ext>
            </a:extLst>
          </p:cNvPr>
          <p:cNvSpPr/>
          <p:nvPr/>
        </p:nvSpPr>
        <p:spPr bwMode="auto">
          <a:xfrm>
            <a:off x="715525" y="5013258"/>
            <a:ext cx="10416560" cy="720000"/>
          </a:xfrm>
          <a:prstGeom prst="roundRect">
            <a:avLst/>
          </a:prstGeo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600" b="0" dirty="0">
                <a:latin typeface="+mn-lt"/>
                <a:ea typeface="黑体" panose="02010609060101010101" pitchFamily="49" charset="-122"/>
              </a:rPr>
              <a:t>11.3 </a:t>
            </a:r>
            <a:r>
              <a:rPr lang="zh-CN" altLang="en-US" sz="3600" b="0" dirty="0">
                <a:latin typeface="+mn-lt"/>
                <a:ea typeface="黑体" panose="02010609060101010101" pitchFamily="49" charset="-122"/>
              </a:rPr>
              <a:t>声音与加速度传感器实践</a:t>
            </a:r>
            <a:endParaRPr lang="zh-CN" altLang="en-US" sz="3200" b="0" dirty="0">
              <a:solidFill>
                <a:schemeClr val="tx1">
                  <a:alpha val="75000"/>
                </a:schemeClr>
              </a:solidFill>
              <a:latin typeface="+mn-lt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4">
            <a:extLst>
              <a:ext uri="{FF2B5EF4-FFF2-40B4-BE49-F238E27FC236}">
                <a16:creationId xmlns:a16="http://schemas.microsoft.com/office/drawing/2014/main" id="{981CD314-18D9-4543-AD1F-802ECF2A0270}"/>
              </a:ext>
            </a:extLst>
          </p:cNvPr>
          <p:cNvSpPr/>
          <p:nvPr/>
        </p:nvSpPr>
        <p:spPr bwMode="auto">
          <a:xfrm>
            <a:off x="767408" y="949852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．电路原理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193657-1592-4F56-BE8C-1D864DD1638E}"/>
              </a:ext>
            </a:extLst>
          </p:cNvPr>
          <p:cNvSpPr/>
          <p:nvPr/>
        </p:nvSpPr>
        <p:spPr>
          <a:xfrm>
            <a:off x="767408" y="1700808"/>
            <a:ext cx="10297144" cy="148556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47625">
            <a:solidFill>
              <a:srgbClr val="FFC000"/>
            </a:solidFill>
            <a:round/>
          </a:ln>
        </p:spPr>
        <p:txBody>
          <a:bodyPr wrap="square" lIns="234000" tIns="126000" rIns="234000" bIns="126000" anchor="ctr" anchorCtr="0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马达通过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AD_SHOCK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引脚来控制输出引脚的高低电平。当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AD_SHOCK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对应的状态值为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即高电平时，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Q301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导通，马达开始振动；反之，当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AD_SHOCK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对应的状态值为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即低电平时，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Q301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截止，马达不振动或停止振动。</a:t>
            </a:r>
            <a:endParaRPr lang="en-US" altLang="zh-CN" sz="20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数据线一端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连接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WJ8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口，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另一端连接到马达。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1C726A-FDBD-46AB-9C54-0BF8D4E9F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3364824"/>
            <a:ext cx="5128816" cy="29175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DE53D01-6CDE-44BB-9585-C503F29A5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3318451"/>
            <a:ext cx="2232248" cy="295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3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4">
            <a:extLst>
              <a:ext uri="{FF2B5EF4-FFF2-40B4-BE49-F238E27FC236}">
                <a16:creationId xmlns:a16="http://schemas.microsoft.com/office/drawing/2014/main" id="{FCD6B51A-70E3-4FF7-A17E-103DCA6E2254}"/>
              </a:ext>
            </a:extLst>
          </p:cNvPr>
          <p:cNvSpPr/>
          <p:nvPr/>
        </p:nvSpPr>
        <p:spPr bwMode="auto">
          <a:xfrm>
            <a:off x="695400" y="761157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．编程实践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横卷形 8">
            <a:extLst>
              <a:ext uri="{FF2B5EF4-FFF2-40B4-BE49-F238E27FC236}">
                <a16:creationId xmlns:a16="http://schemas.microsoft.com/office/drawing/2014/main" id="{6F003A51-2A6B-4151-AFBC-18344D67AF61}"/>
              </a:ext>
            </a:extLst>
          </p:cNvPr>
          <p:cNvSpPr/>
          <p:nvPr/>
        </p:nvSpPr>
        <p:spPr bwMode="auto">
          <a:xfrm>
            <a:off x="767408" y="1346344"/>
            <a:ext cx="7422194" cy="490776"/>
          </a:xfrm>
          <a:prstGeom prst="horizontalScroll">
            <a:avLst/>
          </a:prstGeom>
          <a:gradFill>
            <a:gsLst>
              <a:gs pos="0">
                <a:schemeClr val="accent3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马达的程序可参考“</a:t>
            </a:r>
            <a:r>
              <a:rPr lang="en-US" altLang="zh-CN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Exam11_3”</a:t>
            </a:r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工程</a:t>
            </a:r>
            <a:r>
              <a:rPr lang="en-US" altLang="zh-CN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运行结果如下图所示。</a:t>
            </a:r>
            <a:endParaRPr lang="zh-CN" altLang="en-US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555723-9541-432A-9426-842BA606107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916457"/>
            <a:ext cx="8208912" cy="439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6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67408" y="2924944"/>
            <a:ext cx="10297144" cy="148556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47625">
            <a:solidFill>
              <a:srgbClr val="FFC000"/>
            </a:solidFill>
            <a:round/>
          </a:ln>
        </p:spPr>
        <p:txBody>
          <a:bodyPr wrap="square" lIns="234000" tIns="126000" rIns="234000" bIns="126000" anchor="ctr" anchorCtr="0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在主函数中通过调用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TM1637_Display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a,a1,b,b1,c,c1,d,d1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）函数可以点亮数码管，其中数码管的数字显示可在调用函数时设置，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为要显示的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位数字大小；而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a1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b1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c1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d1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为四位数字后面的小数点显示，值为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则不显示小数点，值为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则显示小数点。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27829" y="1124744"/>
            <a:ext cx="7488832" cy="57606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0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39700">
              <a:srgbClr val="FF0000">
                <a:alpha val="40000"/>
              </a:srgb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 b="0" dirty="0">
                <a:solidFill>
                  <a:schemeClr val="accent2"/>
                </a:solidFill>
                <a:latin typeface="+mn-lt"/>
              </a:rPr>
              <a:t>11.1.4 LED</a:t>
            </a:r>
            <a:endParaRPr lang="zh-CN" altLang="en-US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BEB6C1E-64FC-4B50-9F62-48BB0837CFC4}"/>
              </a:ext>
            </a:extLst>
          </p:cNvPr>
          <p:cNvSpPr/>
          <p:nvPr/>
        </p:nvSpPr>
        <p:spPr bwMode="auto">
          <a:xfrm>
            <a:off x="527829" y="1975149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．原理概述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055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1193657-1592-4F56-BE8C-1D864DD1638E}"/>
              </a:ext>
            </a:extLst>
          </p:cNvPr>
          <p:cNvSpPr/>
          <p:nvPr/>
        </p:nvSpPr>
        <p:spPr>
          <a:xfrm>
            <a:off x="911424" y="1196752"/>
            <a:ext cx="10513168" cy="117779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47625">
            <a:solidFill>
              <a:srgbClr val="FFC000"/>
            </a:solidFill>
            <a:round/>
          </a:ln>
        </p:spPr>
        <p:txBody>
          <a:bodyPr wrap="square" lIns="234000" tIns="126000" rIns="234000" bIns="126000" anchor="ctr" anchorCtr="0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LED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数码管基础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知识</a:t>
            </a:r>
            <a:endParaRPr lang="en-US" altLang="zh-CN" sz="2000" kern="100" dirty="0" smtClean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由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个发光二极管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LED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Light Emitting Diode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）按照组成数字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的方式进行物理连接，形成了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LED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数码管，也可简称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LED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" name="圆角矩形 1"/>
          <p:cNvSpPr/>
          <p:nvPr/>
        </p:nvSpPr>
        <p:spPr bwMode="auto">
          <a:xfrm>
            <a:off x="911424" y="2708920"/>
            <a:ext cx="10729192" cy="288032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2423592" y="3933056"/>
            <a:ext cx="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924944"/>
            <a:ext cx="9927922" cy="24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9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1193657-1592-4F56-BE8C-1D864DD1638E}"/>
              </a:ext>
            </a:extLst>
          </p:cNvPr>
          <p:cNvSpPr/>
          <p:nvPr/>
        </p:nvSpPr>
        <p:spPr>
          <a:xfrm>
            <a:off x="911424" y="1042864"/>
            <a:ext cx="10513168" cy="148556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47625">
            <a:solidFill>
              <a:srgbClr val="FFC000"/>
            </a:solidFill>
            <a:round/>
          </a:ln>
        </p:spPr>
        <p:txBody>
          <a:bodyPr wrap="square" lIns="234000" tIns="126000" rIns="234000" bIns="126000" anchor="ctr" anchorCtr="0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连排的共阴极数码管，各个数码管的的段信号端（称为数据端）分别对应相连，可以由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MCU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个引脚控制，同时还有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个位选信号（称为控制端，这里的“位”就是位置的意思，位选就是指向第几个数码管之意），用于分别选中要显示数据的数码管，可用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MCU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个引脚来控制。</a:t>
            </a:r>
          </a:p>
        </p:txBody>
      </p:sp>
      <p:sp>
        <p:nvSpPr>
          <p:cNvPr id="2" name="圆角矩形 1"/>
          <p:cNvSpPr/>
          <p:nvPr/>
        </p:nvSpPr>
        <p:spPr bwMode="auto">
          <a:xfrm>
            <a:off x="1199456" y="2852936"/>
            <a:ext cx="9433048" cy="3312368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2423592" y="3933056"/>
            <a:ext cx="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588" y="3183342"/>
            <a:ext cx="7056784" cy="29523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20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4">
            <a:extLst>
              <a:ext uri="{FF2B5EF4-FFF2-40B4-BE49-F238E27FC236}">
                <a16:creationId xmlns:a16="http://schemas.microsoft.com/office/drawing/2014/main" id="{981CD314-18D9-4543-AD1F-802ECF2A0270}"/>
              </a:ext>
            </a:extLst>
          </p:cNvPr>
          <p:cNvSpPr/>
          <p:nvPr/>
        </p:nvSpPr>
        <p:spPr bwMode="auto">
          <a:xfrm>
            <a:off x="767408" y="764704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．电路原理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193657-1592-4F56-BE8C-1D864DD1638E}"/>
              </a:ext>
            </a:extLst>
          </p:cNvPr>
          <p:cNvSpPr/>
          <p:nvPr/>
        </p:nvSpPr>
        <p:spPr>
          <a:xfrm>
            <a:off x="767408" y="1638672"/>
            <a:ext cx="10513168" cy="179334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47625">
            <a:solidFill>
              <a:srgbClr val="FFC000"/>
            </a:solidFill>
            <a:round/>
          </a:ln>
        </p:spPr>
        <p:txBody>
          <a:bodyPr wrap="square" lIns="234000" tIns="126000" rIns="234000" bIns="126000" anchor="ctr" anchorCtr="0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TM1637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驱动电路，通过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DIO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CLK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两个引脚实现对四位数码管的控制。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DIO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引脚为数据输入输出，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CLK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为时钟输入。初始化数码管时，将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TM1637_CLK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赋值为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GEC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主板上的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49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号引脚，将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TM1637_DIO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赋值为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GEC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主板上的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48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号引脚。数据输入的开始条件是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CLK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为高电平时，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DIO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由高变低；结束条件是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CLK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为高电平时，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DIO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由低电平变为高电平。</a:t>
            </a:r>
            <a:endParaRPr lang="en-US" altLang="zh-CN" sz="20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数码管：使用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接到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WJ4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端口，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数码管显示数字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0000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43307" t="40899" r="9838" b="13602"/>
          <a:stretch/>
        </p:blipFill>
        <p:spPr>
          <a:xfrm>
            <a:off x="1343472" y="3564512"/>
            <a:ext cx="5301606" cy="28958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3564512"/>
            <a:ext cx="2303410" cy="288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8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4">
            <a:extLst>
              <a:ext uri="{FF2B5EF4-FFF2-40B4-BE49-F238E27FC236}">
                <a16:creationId xmlns:a16="http://schemas.microsoft.com/office/drawing/2014/main" id="{FCD6B51A-70E3-4FF7-A17E-103DCA6E2254}"/>
              </a:ext>
            </a:extLst>
          </p:cNvPr>
          <p:cNvSpPr/>
          <p:nvPr/>
        </p:nvSpPr>
        <p:spPr bwMode="auto">
          <a:xfrm>
            <a:off x="695400" y="761157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．编程实践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横卷形 8">
            <a:extLst>
              <a:ext uri="{FF2B5EF4-FFF2-40B4-BE49-F238E27FC236}">
                <a16:creationId xmlns:a16="http://schemas.microsoft.com/office/drawing/2014/main" id="{6F003A51-2A6B-4151-AFBC-18344D67AF61}"/>
              </a:ext>
            </a:extLst>
          </p:cNvPr>
          <p:cNvSpPr/>
          <p:nvPr/>
        </p:nvSpPr>
        <p:spPr bwMode="auto">
          <a:xfrm>
            <a:off x="767408" y="1346344"/>
            <a:ext cx="7422194" cy="490776"/>
          </a:xfrm>
          <a:prstGeom prst="horizontalScroll">
            <a:avLst/>
          </a:prstGeom>
          <a:gradFill>
            <a:gsLst>
              <a:gs pos="0">
                <a:schemeClr val="accent3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数码管的程序可参考“</a:t>
            </a:r>
            <a:r>
              <a:rPr lang="en-US" altLang="zh-CN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Exam11_4”</a:t>
            </a:r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工程</a:t>
            </a:r>
            <a:r>
              <a:rPr lang="en-US" altLang="zh-CN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运行结果如下图所示。</a:t>
            </a:r>
            <a:endParaRPr lang="zh-CN" altLang="en-US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BFDB5B-A285-41B2-8BE5-FBC37D5B045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" t="22821" r="32594" b="24957"/>
          <a:stretch/>
        </p:blipFill>
        <p:spPr bwMode="auto">
          <a:xfrm rot="16200000">
            <a:off x="1605213" y="2744922"/>
            <a:ext cx="3816424" cy="27363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76917A-CCA3-4BF3-B1EB-27BA7AFEDFC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" t="20955" r="31580" b="23659"/>
          <a:stretch/>
        </p:blipFill>
        <p:spPr bwMode="auto">
          <a:xfrm rot="16200000">
            <a:off x="5825630" y="2744921"/>
            <a:ext cx="3816425" cy="27363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2687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92997" y="3450728"/>
            <a:ext cx="10297144" cy="148556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47625">
            <a:solidFill>
              <a:srgbClr val="FFC000"/>
            </a:solidFill>
            <a:round/>
          </a:ln>
        </p:spPr>
        <p:txBody>
          <a:bodyPr wrap="square" lIns="234000" tIns="126000" rIns="234000" bIns="126000" anchor="ctr" anchorCtr="0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当遮挡物体距离传感器红外发射管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2~2.5cm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内，发射管发出的红外射线会被反射回来，红外接收管打开，模块输出端为高电平，指示灯亮；反之，若红外射线未被反射回来或反射回的强度不够大时，红外接收管处于关闭状态，模块输出端为低电平，指示灯不亮。</a:t>
            </a:r>
            <a:endParaRPr lang="zh-CN" altLang="zh-CN" sz="20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24">
            <a:extLst>
              <a:ext uri="{FF2B5EF4-FFF2-40B4-BE49-F238E27FC236}">
                <a16:creationId xmlns:a16="http://schemas.microsoft.com/office/drawing/2014/main" id="{87934C87-439A-4F8C-9AC5-0BF6C342D97D}"/>
              </a:ext>
            </a:extLst>
          </p:cNvPr>
          <p:cNvSpPr/>
          <p:nvPr/>
        </p:nvSpPr>
        <p:spPr bwMode="auto">
          <a:xfrm>
            <a:off x="519550" y="940867"/>
            <a:ext cx="11044039" cy="720000"/>
          </a:xfrm>
          <a:prstGeom prst="roundRect">
            <a:avLst/>
          </a:prstGeo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600" b="0" dirty="0">
                <a:latin typeface="+mn-lt"/>
                <a:ea typeface="黑体" panose="02010609060101010101" pitchFamily="49" charset="-122"/>
              </a:rPr>
              <a:t>11.2 </a:t>
            </a:r>
            <a:r>
              <a:rPr lang="zh-CN" altLang="en-US" sz="3600" b="0" dirty="0">
                <a:latin typeface="+mn-lt"/>
                <a:ea typeface="黑体" panose="02010609060101010101" pitchFamily="49" charset="-122"/>
              </a:rPr>
              <a:t>开关量输入类实践</a:t>
            </a:r>
            <a:endParaRPr lang="zh-CN" altLang="en-US" sz="3200" b="0" dirty="0">
              <a:solidFill>
                <a:schemeClr val="tx1">
                  <a:alpha val="75000"/>
                </a:schemeClr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524568" y="1875540"/>
            <a:ext cx="7488832" cy="57606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0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39700">
              <a:srgbClr val="FF0000">
                <a:alpha val="40000"/>
              </a:srgb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 b="0" dirty="0">
                <a:solidFill>
                  <a:schemeClr val="accent2"/>
                </a:solidFill>
                <a:latin typeface="+mn-lt"/>
              </a:rPr>
              <a:t>11.2.1 </a:t>
            </a:r>
            <a:r>
              <a:rPr lang="zh-CN" altLang="en-US" sz="3200" b="0" dirty="0">
                <a:solidFill>
                  <a:schemeClr val="accent2"/>
                </a:solidFill>
                <a:latin typeface="+mn-lt"/>
              </a:rPr>
              <a:t>红外寻迹传感器</a:t>
            </a:r>
            <a:endParaRPr lang="zh-CN" altLang="en-US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BEB6C1E-64FC-4B50-9F62-48BB0837CFC4}"/>
              </a:ext>
            </a:extLst>
          </p:cNvPr>
          <p:cNvSpPr/>
          <p:nvPr/>
        </p:nvSpPr>
        <p:spPr bwMode="auto">
          <a:xfrm>
            <a:off x="524568" y="2634596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．原理概述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892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4">
            <a:extLst>
              <a:ext uri="{FF2B5EF4-FFF2-40B4-BE49-F238E27FC236}">
                <a16:creationId xmlns:a16="http://schemas.microsoft.com/office/drawing/2014/main" id="{981CD314-18D9-4543-AD1F-802ECF2A0270}"/>
              </a:ext>
            </a:extLst>
          </p:cNvPr>
          <p:cNvSpPr/>
          <p:nvPr/>
        </p:nvSpPr>
        <p:spPr bwMode="auto">
          <a:xfrm>
            <a:off x="767408" y="764704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．电路原理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193657-1592-4F56-BE8C-1D864DD1638E}"/>
              </a:ext>
            </a:extLst>
          </p:cNvPr>
          <p:cNvSpPr/>
          <p:nvPr/>
        </p:nvSpPr>
        <p:spPr>
          <a:xfrm>
            <a:off x="767408" y="1556792"/>
            <a:ext cx="10513168" cy="148556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47625">
            <a:solidFill>
              <a:srgbClr val="FFC000"/>
            </a:solidFill>
            <a:round/>
          </a:ln>
        </p:spPr>
        <p:txBody>
          <a:bodyPr wrap="square" lIns="234000" tIns="126000" rIns="234000" bIns="126000" anchor="ctr" anchorCtr="0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V_IR3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引脚为左右两侧的红外发射器供电。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GPIO_IR1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引脚为右侧的红外输出脚，并控制右侧的小灯亮暗，通过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口与芯片上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GEC_16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号引脚相连。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GPIO_IR2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引脚为左侧的红外输出脚，并控制左侧的小灯亮暗，通过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口与芯片上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GEC_17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号引脚相连，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GND_IR3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接地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。使用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接到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WJ7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口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用纸张靠近红外循迹传感器，红灯亮；撤掉纸张，红灯灭。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F64BB9-7BB1-4DD2-BE0D-8D1E1F5A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3445616"/>
            <a:ext cx="2016224" cy="27695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7288" t="32878" r="36174" b="18154"/>
          <a:stretch/>
        </p:blipFill>
        <p:spPr>
          <a:xfrm>
            <a:off x="767408" y="3260668"/>
            <a:ext cx="6444103" cy="313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4">
            <a:extLst>
              <a:ext uri="{FF2B5EF4-FFF2-40B4-BE49-F238E27FC236}">
                <a16:creationId xmlns:a16="http://schemas.microsoft.com/office/drawing/2014/main" id="{FCD6B51A-70E3-4FF7-A17E-103DCA6E2254}"/>
              </a:ext>
            </a:extLst>
          </p:cNvPr>
          <p:cNvSpPr/>
          <p:nvPr/>
        </p:nvSpPr>
        <p:spPr bwMode="auto">
          <a:xfrm>
            <a:off x="695400" y="761157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．编程实践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横卷形 8">
            <a:extLst>
              <a:ext uri="{FF2B5EF4-FFF2-40B4-BE49-F238E27FC236}">
                <a16:creationId xmlns:a16="http://schemas.microsoft.com/office/drawing/2014/main" id="{6F003A51-2A6B-4151-AFBC-18344D67AF61}"/>
              </a:ext>
            </a:extLst>
          </p:cNvPr>
          <p:cNvSpPr/>
          <p:nvPr/>
        </p:nvSpPr>
        <p:spPr bwMode="auto">
          <a:xfrm>
            <a:off x="767408" y="1346344"/>
            <a:ext cx="7632848" cy="490776"/>
          </a:xfrm>
          <a:prstGeom prst="horizontalScroll">
            <a:avLst/>
          </a:prstGeom>
          <a:gradFill>
            <a:gsLst>
              <a:gs pos="0">
                <a:schemeClr val="accent3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红外寻迹传感器的程序可参考“</a:t>
            </a:r>
            <a:r>
              <a:rPr lang="en-US" altLang="zh-CN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Exam11_5”</a:t>
            </a:r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工程</a:t>
            </a:r>
            <a:r>
              <a:rPr lang="en-US" altLang="zh-CN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运行结果如下图所示。</a:t>
            </a:r>
            <a:endParaRPr lang="zh-CN" altLang="en-US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C73E53-D2F4-4590-B252-D5AF9AE1A9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931531"/>
            <a:ext cx="8372355" cy="432048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896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11424" y="2686216"/>
            <a:ext cx="10657184" cy="148556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47625">
            <a:solidFill>
              <a:srgbClr val="FFC000"/>
            </a:solidFill>
            <a:round/>
          </a:ln>
        </p:spPr>
        <p:txBody>
          <a:bodyPr wrap="square" lIns="234000" tIns="126000" rIns="234000" bIns="126000" anchor="ctr" anchorCtr="0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2000" kern="100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通过前几章的介绍，对</a:t>
            </a:r>
            <a:r>
              <a:rPr lang="en-US" altLang="zh-CN" sz="2000" kern="100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MCU</a:t>
            </a:r>
            <a:r>
              <a:rPr lang="zh-CN" altLang="en-US" sz="2000" kern="100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的各个模块的硬件驱动构件的要素和使用方法有了一定的掌握。本章将从实际应用的角度来介绍</a:t>
            </a:r>
            <a:r>
              <a:rPr lang="en-US" altLang="zh-CN" sz="2000" kern="100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AHL-MCP</a:t>
            </a:r>
            <a:r>
              <a:rPr lang="zh-CN" altLang="en-US" sz="2000" kern="100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微机原理实践平台外接组件的使用，给出了各外接组件的基本工作原理、电路原理以及编程实践，希望通过本章的学习，可以为嵌入式应用开发上提供一些借鉴。本章实践基于</a:t>
            </a:r>
            <a:r>
              <a:rPr lang="en-US" altLang="zh-CN" sz="2000" kern="100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AHL-MCP</a:t>
            </a:r>
            <a:r>
              <a:rPr lang="zh-CN" altLang="en-US" sz="2000" kern="100" dirty="0">
                <a:solidFill>
                  <a:schemeClr val="accent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微机原理实践平台（增强版）。</a:t>
            </a:r>
            <a:endParaRPr lang="zh-CN" altLang="zh-CN" sz="2000" kern="100" dirty="0">
              <a:solidFill>
                <a:schemeClr val="accent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12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47428" y="2532328"/>
            <a:ext cx="10297144" cy="179334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47625">
            <a:solidFill>
              <a:srgbClr val="FFC000"/>
            </a:solidFill>
            <a:round/>
          </a:ln>
        </p:spPr>
        <p:txBody>
          <a:bodyPr wrap="square" lIns="234000" tIns="126000" rIns="234000" bIns="126000" anchor="ctr" anchorCtr="0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任何发热体都会产生红外线，辐射的红外线波长（一般用</a:t>
            </a:r>
            <a:r>
              <a:rPr lang="en-US" altLang="zh-CN" sz="2000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μm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）跟物体温度有关，表面温度越高，辐射能量越强。人体都有恒定的体温，所以会发出特定波长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10μm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左右的红外线，人体红外传感器通过检测人体释放的红外信号，判断一定范围内是否有人体活动。默认输出是低电平，当传感器检测到人体运动时，会触发高电平输出，小灯亮（有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3s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左右的延迟）。</a:t>
            </a:r>
            <a:endParaRPr lang="zh-CN" altLang="zh-CN" sz="20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524568" y="980728"/>
            <a:ext cx="7488832" cy="57606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0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39700">
              <a:srgbClr val="FF0000">
                <a:alpha val="40000"/>
              </a:srgb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 b="0" dirty="0">
                <a:solidFill>
                  <a:schemeClr val="accent2"/>
                </a:solidFill>
                <a:latin typeface="+mn-lt"/>
              </a:rPr>
              <a:t>11.2.2 </a:t>
            </a:r>
            <a:r>
              <a:rPr lang="zh-CN" altLang="en-US" sz="3200" b="0" dirty="0">
                <a:solidFill>
                  <a:schemeClr val="accent2"/>
                </a:solidFill>
                <a:latin typeface="+mn-lt"/>
              </a:rPr>
              <a:t>人体红外传感器</a:t>
            </a:r>
            <a:endParaRPr lang="zh-CN" altLang="en-US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BEB6C1E-64FC-4B50-9F62-48BB0837CFC4}"/>
              </a:ext>
            </a:extLst>
          </p:cNvPr>
          <p:cNvSpPr/>
          <p:nvPr/>
        </p:nvSpPr>
        <p:spPr bwMode="auto">
          <a:xfrm>
            <a:off x="528697" y="1772816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．原理概述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798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4">
            <a:extLst>
              <a:ext uri="{FF2B5EF4-FFF2-40B4-BE49-F238E27FC236}">
                <a16:creationId xmlns:a16="http://schemas.microsoft.com/office/drawing/2014/main" id="{981CD314-18D9-4543-AD1F-802ECF2A0270}"/>
              </a:ext>
            </a:extLst>
          </p:cNvPr>
          <p:cNvSpPr/>
          <p:nvPr/>
        </p:nvSpPr>
        <p:spPr bwMode="auto">
          <a:xfrm>
            <a:off x="767408" y="764704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．电路原理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193657-1592-4F56-BE8C-1D864DD1638E}"/>
              </a:ext>
            </a:extLst>
          </p:cNvPr>
          <p:cNvSpPr/>
          <p:nvPr/>
        </p:nvSpPr>
        <p:spPr>
          <a:xfrm>
            <a:off x="839416" y="1556792"/>
            <a:ext cx="10513168" cy="117779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47625">
            <a:solidFill>
              <a:srgbClr val="FFC000"/>
            </a:solidFill>
            <a:round/>
          </a:ln>
        </p:spPr>
        <p:txBody>
          <a:bodyPr wrap="square" lIns="234000" tIns="126000" rIns="234000" bIns="126000" anchor="ctr" anchorCtr="0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V_PIR1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供电。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REF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为输出引脚，通过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端口与芯片的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GEC_16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引脚相连。</a:t>
            </a:r>
            <a:endParaRPr lang="en-US" altLang="zh-CN" sz="20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人体红外传感器：使用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接到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WJ7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端口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当用手靠近靠近人体红外传感器，红灯亮；远离，延迟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3S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左右，红灯灭。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95BB7B-7F14-4D8F-97C2-B3D0562D4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3169406"/>
            <a:ext cx="2088232" cy="272412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12201" t="19902" r="9838" b="26199"/>
          <a:stretch/>
        </p:blipFill>
        <p:spPr>
          <a:xfrm>
            <a:off x="732678" y="2963999"/>
            <a:ext cx="8417091" cy="327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4">
            <a:extLst>
              <a:ext uri="{FF2B5EF4-FFF2-40B4-BE49-F238E27FC236}">
                <a16:creationId xmlns:a16="http://schemas.microsoft.com/office/drawing/2014/main" id="{FCD6B51A-70E3-4FF7-A17E-103DCA6E2254}"/>
              </a:ext>
            </a:extLst>
          </p:cNvPr>
          <p:cNvSpPr/>
          <p:nvPr/>
        </p:nvSpPr>
        <p:spPr bwMode="auto">
          <a:xfrm>
            <a:off x="695400" y="761157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．编程实践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横卷形 8">
            <a:extLst>
              <a:ext uri="{FF2B5EF4-FFF2-40B4-BE49-F238E27FC236}">
                <a16:creationId xmlns:a16="http://schemas.microsoft.com/office/drawing/2014/main" id="{6F003A51-2A6B-4151-AFBC-18344D67AF61}"/>
              </a:ext>
            </a:extLst>
          </p:cNvPr>
          <p:cNvSpPr/>
          <p:nvPr/>
        </p:nvSpPr>
        <p:spPr bwMode="auto">
          <a:xfrm>
            <a:off x="767408" y="1346344"/>
            <a:ext cx="7632848" cy="490776"/>
          </a:xfrm>
          <a:prstGeom prst="horizontalScroll">
            <a:avLst/>
          </a:prstGeom>
          <a:gradFill>
            <a:gsLst>
              <a:gs pos="0">
                <a:schemeClr val="accent3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人体红外传感器的程序可参考“</a:t>
            </a:r>
            <a:r>
              <a:rPr lang="en-US" altLang="zh-CN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Exam11_6”</a:t>
            </a:r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工程</a:t>
            </a:r>
            <a:r>
              <a:rPr lang="en-US" altLang="zh-CN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运行结果如下图所示。</a:t>
            </a:r>
            <a:endParaRPr lang="zh-CN" altLang="en-US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43C187-01CD-4BFA-A531-06C05E406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2060848"/>
            <a:ext cx="8136904" cy="422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9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47428" y="2545045"/>
            <a:ext cx="10297144" cy="333222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47625">
            <a:solidFill>
              <a:srgbClr val="FFC000"/>
            </a:solidFill>
            <a:round/>
          </a:ln>
        </p:spPr>
        <p:txBody>
          <a:bodyPr wrap="square" lIns="234000" tIns="126000" rIns="234000" bIns="126000" anchor="ctr" anchorCtr="0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按钮的工作原理很简单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对于常开触头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在按钮未被按下前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电路是断开的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按下按钮后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常开触头被连通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电路也被接通；对于常闭触头，在按钮未被按下前，触头是闭合的，按下按钮后，触头被断开，电路也被分断。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Button1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Button2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初始化为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GPIO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Button3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Button4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初始化为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GPIO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输入，并内部拉高（设置为高电平）。改变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Button1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Button2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的输出，通过扫描方式获取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Button3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Button4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的状态，判断按钮的闭合与断开。若将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Button1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低电平、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Button2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设为高电平，则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Button3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为低电平时，说明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S301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闭合，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Button3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为高电平时，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S301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断开；同样，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Button4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为低电平时，说明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S302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闭合，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Button4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为高电平时，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S302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断开。若将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Button1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高电平、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Button2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设为低电平，则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Button3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为低电平时，说明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S303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闭合，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Button3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为高电平时，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S303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断开；同样，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Button4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为低电平时，说明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S304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闭合，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Button4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为高电平时，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S304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断开。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24568" y="980728"/>
            <a:ext cx="7488832" cy="57606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0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39700">
              <a:srgbClr val="FF0000">
                <a:alpha val="40000"/>
              </a:srgb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 b="0" dirty="0">
                <a:solidFill>
                  <a:schemeClr val="accent2"/>
                </a:solidFill>
                <a:latin typeface="+mn-lt"/>
              </a:rPr>
              <a:t>11.2.3 </a:t>
            </a:r>
            <a:r>
              <a:rPr lang="zh-CN" altLang="en-US" sz="3200" b="0" dirty="0">
                <a:solidFill>
                  <a:schemeClr val="accent2"/>
                </a:solidFill>
                <a:latin typeface="+mn-lt"/>
              </a:rPr>
              <a:t>按钮</a:t>
            </a:r>
            <a:endParaRPr lang="zh-CN" altLang="en-US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BEB6C1E-64FC-4B50-9F62-48BB0837CFC4}"/>
              </a:ext>
            </a:extLst>
          </p:cNvPr>
          <p:cNvSpPr/>
          <p:nvPr/>
        </p:nvSpPr>
        <p:spPr bwMode="auto">
          <a:xfrm>
            <a:off x="528697" y="1772816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．原理概述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15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4">
            <a:extLst>
              <a:ext uri="{FF2B5EF4-FFF2-40B4-BE49-F238E27FC236}">
                <a16:creationId xmlns:a16="http://schemas.microsoft.com/office/drawing/2014/main" id="{981CD314-18D9-4543-AD1F-802ECF2A0270}"/>
              </a:ext>
            </a:extLst>
          </p:cNvPr>
          <p:cNvSpPr/>
          <p:nvPr/>
        </p:nvSpPr>
        <p:spPr bwMode="auto">
          <a:xfrm>
            <a:off x="767408" y="764704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．电路原理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193657-1592-4F56-BE8C-1D864DD1638E}"/>
              </a:ext>
            </a:extLst>
          </p:cNvPr>
          <p:cNvSpPr/>
          <p:nvPr/>
        </p:nvSpPr>
        <p:spPr>
          <a:xfrm>
            <a:off x="839416" y="1556792"/>
            <a:ext cx="10513168" cy="117779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47625">
            <a:solidFill>
              <a:srgbClr val="FFC000"/>
            </a:solidFill>
            <a:round/>
          </a:ln>
        </p:spPr>
        <p:txBody>
          <a:bodyPr wrap="square" lIns="234000" tIns="126000" rIns="234000" bIns="126000" anchor="ctr" anchorCtr="0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按钮： 使用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接到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WJ2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端口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另一端连接按钮，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S301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对应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Button1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被按下的提示信息，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S302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对应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Button2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被按下的提示信息，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S303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对应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Button3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被按下的提示信息，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S304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对应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Button4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被按下的提示信息。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BC77F1-1911-4FA8-A166-81C08B85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2927534"/>
            <a:ext cx="5995594" cy="33308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6FEAA40-8FB8-4E2E-8C7A-124B5CEED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747" y="2941485"/>
            <a:ext cx="2574734" cy="34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8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4">
            <a:extLst>
              <a:ext uri="{FF2B5EF4-FFF2-40B4-BE49-F238E27FC236}">
                <a16:creationId xmlns:a16="http://schemas.microsoft.com/office/drawing/2014/main" id="{FCD6B51A-70E3-4FF7-A17E-103DCA6E2254}"/>
              </a:ext>
            </a:extLst>
          </p:cNvPr>
          <p:cNvSpPr/>
          <p:nvPr/>
        </p:nvSpPr>
        <p:spPr bwMode="auto">
          <a:xfrm>
            <a:off x="695400" y="761157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．编程实践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横卷形 8">
            <a:extLst>
              <a:ext uri="{FF2B5EF4-FFF2-40B4-BE49-F238E27FC236}">
                <a16:creationId xmlns:a16="http://schemas.microsoft.com/office/drawing/2014/main" id="{6F003A51-2A6B-4151-AFBC-18344D67AF61}"/>
              </a:ext>
            </a:extLst>
          </p:cNvPr>
          <p:cNvSpPr/>
          <p:nvPr/>
        </p:nvSpPr>
        <p:spPr bwMode="auto">
          <a:xfrm>
            <a:off x="767408" y="1346344"/>
            <a:ext cx="7632848" cy="490776"/>
          </a:xfrm>
          <a:prstGeom prst="horizontalScroll">
            <a:avLst/>
          </a:prstGeom>
          <a:gradFill>
            <a:gsLst>
              <a:gs pos="0">
                <a:schemeClr val="accent3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按钮的程序可参考“</a:t>
            </a:r>
            <a:r>
              <a:rPr lang="en-US" altLang="zh-CN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Exam11_7”</a:t>
            </a:r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工程</a:t>
            </a:r>
            <a:r>
              <a:rPr lang="en-US" altLang="zh-CN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运行结果如下图所示。</a:t>
            </a:r>
            <a:endParaRPr lang="zh-CN" altLang="en-US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DF68BA-87A5-4E28-A539-0F3605212ECB}"/>
              </a:ext>
            </a:extLst>
          </p:cNvPr>
          <p:cNvPicPr/>
          <p:nvPr/>
        </p:nvPicPr>
        <p:blipFill rotWithShape="1">
          <a:blip r:embed="rId2"/>
          <a:srcRect t="-1" r="42397" b="39790"/>
          <a:stretch/>
        </p:blipFill>
        <p:spPr bwMode="auto">
          <a:xfrm>
            <a:off x="1991544" y="1941960"/>
            <a:ext cx="7945760" cy="44497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297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47428" y="3429000"/>
            <a:ext cx="10297144" cy="117779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47625">
            <a:solidFill>
              <a:srgbClr val="FFC000"/>
            </a:solidFill>
            <a:round/>
          </a:ln>
        </p:spPr>
        <p:txBody>
          <a:bodyPr wrap="square" lIns="234000" tIns="126000" rIns="234000" bIns="126000" anchor="ctr" anchorCtr="0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声音传感器内置一个对声音敏感的电容式驻极体话筒（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MIC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）。声波使话筒内的驻极体薄膜振动，导致电容的变化，而产生与之对应变化的微小电压。这一电压随后被转化成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0-5V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的电压，经过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A/D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转换被数据采集器接受，并传送给计算机。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31382" y="1772816"/>
            <a:ext cx="7488832" cy="57606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0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39700">
              <a:srgbClr val="FF0000">
                <a:alpha val="40000"/>
              </a:srgb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 b="0" dirty="0">
                <a:solidFill>
                  <a:schemeClr val="accent2"/>
                </a:solidFill>
                <a:latin typeface="+mn-lt"/>
              </a:rPr>
              <a:t>11.3.1 </a:t>
            </a:r>
            <a:r>
              <a:rPr lang="zh-CN" altLang="en-US" sz="3200" b="0" dirty="0">
                <a:solidFill>
                  <a:schemeClr val="accent2"/>
                </a:solidFill>
                <a:latin typeface="+mn-lt"/>
              </a:rPr>
              <a:t>声音传感器</a:t>
            </a:r>
            <a:endParaRPr lang="zh-CN" altLang="en-US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BEB6C1E-64FC-4B50-9F62-48BB0837CFC4}"/>
              </a:ext>
            </a:extLst>
          </p:cNvPr>
          <p:cNvSpPr/>
          <p:nvPr/>
        </p:nvSpPr>
        <p:spPr bwMode="auto">
          <a:xfrm>
            <a:off x="531382" y="2519776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．原理概述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圆角矩形 24">
            <a:extLst>
              <a:ext uri="{FF2B5EF4-FFF2-40B4-BE49-F238E27FC236}">
                <a16:creationId xmlns:a16="http://schemas.microsoft.com/office/drawing/2014/main" id="{E42F3A15-A41E-4220-8F21-6F78635BA4A1}"/>
              </a:ext>
            </a:extLst>
          </p:cNvPr>
          <p:cNvSpPr/>
          <p:nvPr/>
        </p:nvSpPr>
        <p:spPr bwMode="auto">
          <a:xfrm>
            <a:off x="519550" y="836712"/>
            <a:ext cx="11044039" cy="720000"/>
          </a:xfrm>
          <a:prstGeom prst="roundRect">
            <a:avLst/>
          </a:prstGeo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600" b="0" dirty="0">
                <a:latin typeface="+mn-lt"/>
                <a:ea typeface="黑体" panose="02010609060101010101" pitchFamily="49" charset="-122"/>
              </a:rPr>
              <a:t>11.3 </a:t>
            </a:r>
            <a:r>
              <a:rPr lang="zh-CN" altLang="en-US" sz="3600" b="0" dirty="0">
                <a:latin typeface="+mn-lt"/>
                <a:ea typeface="黑体" panose="02010609060101010101" pitchFamily="49" charset="-122"/>
              </a:rPr>
              <a:t>声音与加速度传感器实践</a:t>
            </a:r>
            <a:endParaRPr lang="zh-CN" altLang="en-US" sz="3200" b="0" dirty="0">
              <a:solidFill>
                <a:schemeClr val="tx1">
                  <a:alpha val="75000"/>
                </a:schemeClr>
              </a:solidFill>
              <a:latin typeface="+mn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282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4">
            <a:extLst>
              <a:ext uri="{FF2B5EF4-FFF2-40B4-BE49-F238E27FC236}">
                <a16:creationId xmlns:a16="http://schemas.microsoft.com/office/drawing/2014/main" id="{981CD314-18D9-4543-AD1F-802ECF2A0270}"/>
              </a:ext>
            </a:extLst>
          </p:cNvPr>
          <p:cNvSpPr/>
          <p:nvPr/>
        </p:nvSpPr>
        <p:spPr bwMode="auto">
          <a:xfrm>
            <a:off x="623392" y="764704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．电路原理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193657-1592-4F56-BE8C-1D864DD1638E}"/>
              </a:ext>
            </a:extLst>
          </p:cNvPr>
          <p:cNvSpPr/>
          <p:nvPr/>
        </p:nvSpPr>
        <p:spPr>
          <a:xfrm>
            <a:off x="839416" y="1412776"/>
            <a:ext cx="10513168" cy="240889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47625">
            <a:solidFill>
              <a:srgbClr val="FFC000"/>
            </a:solidFill>
            <a:round/>
          </a:ln>
        </p:spPr>
        <p:txBody>
          <a:bodyPr wrap="square" lIns="234000" tIns="126000" rIns="234000" bIns="126000" anchor="ctr" anchorCtr="0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一个驻极体的声音传感器，内部有一个振膜，垫片和极板组成的电容器。当膜片受到声音的压强时产生振动，从而改变膜片与极板的距离，此时会引起电容的变化。由于膜片上的充电电荷是不变的，所以必然会引起电压的变化。这样就完成了声信号转换成电信号。但由于这个信号非常微弱且内阻非常高，需要通过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U402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电路进行阻抗变化和放大。将放大后的电信号通过</a:t>
            </a:r>
            <a:r>
              <a:rPr lang="en-US" altLang="zh-CN" sz="2000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ADSound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采集后被微机处理。通过本实验可以完成声音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的采集。</a:t>
            </a:r>
            <a:endParaRPr lang="en-US" altLang="zh-CN" sz="20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数据线一端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连接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WJ7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口，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另一端连接到声音传感器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WJ7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GEC15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用于传输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值。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GEC15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对应引脚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PTB0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PTB0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对应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ADC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通道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C95337-5C53-4F9A-8C96-31BE2D2BC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3919541"/>
            <a:ext cx="4824536" cy="25830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B10C2A-DCC3-4C4B-941F-CD46FF245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3884558"/>
            <a:ext cx="1945091" cy="25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2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4">
            <a:extLst>
              <a:ext uri="{FF2B5EF4-FFF2-40B4-BE49-F238E27FC236}">
                <a16:creationId xmlns:a16="http://schemas.microsoft.com/office/drawing/2014/main" id="{FCD6B51A-70E3-4FF7-A17E-103DCA6E2254}"/>
              </a:ext>
            </a:extLst>
          </p:cNvPr>
          <p:cNvSpPr/>
          <p:nvPr/>
        </p:nvSpPr>
        <p:spPr bwMode="auto">
          <a:xfrm>
            <a:off x="695400" y="761157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．编程实践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横卷形 8">
            <a:extLst>
              <a:ext uri="{FF2B5EF4-FFF2-40B4-BE49-F238E27FC236}">
                <a16:creationId xmlns:a16="http://schemas.microsoft.com/office/drawing/2014/main" id="{6F003A51-2A6B-4151-AFBC-18344D67AF61}"/>
              </a:ext>
            </a:extLst>
          </p:cNvPr>
          <p:cNvSpPr/>
          <p:nvPr/>
        </p:nvSpPr>
        <p:spPr bwMode="auto">
          <a:xfrm>
            <a:off x="767408" y="1346344"/>
            <a:ext cx="7632848" cy="490776"/>
          </a:xfrm>
          <a:prstGeom prst="horizontalScroll">
            <a:avLst/>
          </a:prstGeom>
          <a:gradFill>
            <a:gsLst>
              <a:gs pos="0">
                <a:schemeClr val="accent3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程序可参考“</a:t>
            </a:r>
            <a:r>
              <a:rPr lang="en-US" altLang="zh-CN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Exam11_8”</a:t>
            </a:r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工程</a:t>
            </a:r>
            <a:r>
              <a:rPr lang="en-US" altLang="zh-CN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运行结果如下图所示。</a:t>
            </a:r>
            <a:endParaRPr lang="zh-CN" altLang="en-US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 descr="1572351384(1)">
            <a:extLst>
              <a:ext uri="{FF2B5EF4-FFF2-40B4-BE49-F238E27FC236}">
                <a16:creationId xmlns:a16="http://schemas.microsoft.com/office/drawing/2014/main" id="{1D2BC531-BF73-496A-BB92-B32BE99F61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7568" y="1840197"/>
            <a:ext cx="7302311" cy="460586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0562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47428" y="2492896"/>
            <a:ext cx="10297144" cy="148556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47625">
            <a:solidFill>
              <a:srgbClr val="FFC000"/>
            </a:solidFill>
            <a:round/>
          </a:ln>
        </p:spPr>
        <p:txBody>
          <a:bodyPr wrap="square" lIns="234000" tIns="126000" rIns="234000" bIns="126000" anchor="ctr" anchorCtr="0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加速度传感器首先由前端感应器件感测加速度的大小（因为传感器内的差分电容会因为加速度而改变，从而传感器输出的幅度与加速度成正比），然后由感应电信号器件转为可识别的电信号，这个信号首先是模拟信号，然后通过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转换器可以将模拟信号转换为数字信号。然后通过串口读取数据。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12610" y="908720"/>
            <a:ext cx="7488832" cy="57606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0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39700">
              <a:srgbClr val="FF0000">
                <a:alpha val="40000"/>
              </a:srgb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 b="0" dirty="0">
                <a:solidFill>
                  <a:schemeClr val="accent2"/>
                </a:solidFill>
                <a:latin typeface="+mn-lt"/>
              </a:rPr>
              <a:t>11.3.2 </a:t>
            </a:r>
            <a:r>
              <a:rPr lang="zh-CN" altLang="en-US" sz="3200" b="0" dirty="0">
                <a:solidFill>
                  <a:schemeClr val="accent2"/>
                </a:solidFill>
                <a:latin typeface="+mn-lt"/>
              </a:rPr>
              <a:t>加速度传感器</a:t>
            </a:r>
            <a:endParaRPr lang="zh-CN" altLang="en-US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BEB6C1E-64FC-4B50-9F62-48BB0837CFC4}"/>
              </a:ext>
            </a:extLst>
          </p:cNvPr>
          <p:cNvSpPr/>
          <p:nvPr/>
        </p:nvSpPr>
        <p:spPr bwMode="auto">
          <a:xfrm>
            <a:off x="512610" y="1696246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．原理概述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955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98015" y="3429000"/>
            <a:ext cx="10297144" cy="179334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47625">
            <a:solidFill>
              <a:srgbClr val="FFC000"/>
            </a:solidFill>
            <a:round/>
          </a:ln>
        </p:spPr>
        <p:txBody>
          <a:bodyPr wrap="square" lIns="234000" tIns="126000" rIns="234000" bIns="126000" anchor="ctr" anchorCtr="0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彩灯的控制电路与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RGB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芯片集成在一个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5050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封装的元器件中，构成了一个完整的外控像素点，每个像素点的三基色颜色可实现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级亮度显示。像素点内部包含了智能数字接口数据锁存信号整形放大驱动电路、高精度的内部振荡器和可编程定电流控制部分，有效保证了像素点光的颜色高度一致，数据协议采用单线归零码的通讯方式。通过发送具有特定占空比的高电平和低电平来控制彩灯的亮暗。</a:t>
            </a:r>
            <a:endParaRPr lang="zh-CN" altLang="zh-CN" sz="20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圆角矩形 24">
            <a:extLst>
              <a:ext uri="{FF2B5EF4-FFF2-40B4-BE49-F238E27FC236}">
                <a16:creationId xmlns:a16="http://schemas.microsoft.com/office/drawing/2014/main" id="{87934C87-439A-4F8C-9AC5-0BF6C342D97D}"/>
              </a:ext>
            </a:extLst>
          </p:cNvPr>
          <p:cNvSpPr/>
          <p:nvPr/>
        </p:nvSpPr>
        <p:spPr bwMode="auto">
          <a:xfrm>
            <a:off x="519550" y="940867"/>
            <a:ext cx="11044039" cy="720000"/>
          </a:xfrm>
          <a:prstGeom prst="roundRect">
            <a:avLst/>
          </a:prstGeom>
          <a:gradFill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600" b="0" dirty="0">
                <a:latin typeface="+mn-lt"/>
                <a:ea typeface="黑体" panose="02010609060101010101" pitchFamily="49" charset="-122"/>
              </a:rPr>
              <a:t>11.1 </a:t>
            </a:r>
            <a:r>
              <a:rPr lang="zh-CN" altLang="en-US" sz="3600" b="0" dirty="0">
                <a:latin typeface="+mn-lt"/>
                <a:ea typeface="黑体" panose="02010609060101010101" pitchFamily="49" charset="-122"/>
              </a:rPr>
              <a:t>开关量输出类实践</a:t>
            </a:r>
            <a:endParaRPr lang="zh-CN" altLang="en-US" sz="3200" b="0" dirty="0">
              <a:solidFill>
                <a:schemeClr val="tx1">
                  <a:alpha val="75000"/>
                </a:schemeClr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524568" y="1875540"/>
            <a:ext cx="7488832" cy="57606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0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39700">
              <a:srgbClr val="FF0000">
                <a:alpha val="40000"/>
              </a:srgb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 b="0" dirty="0">
                <a:solidFill>
                  <a:schemeClr val="accent2"/>
                </a:solidFill>
                <a:latin typeface="+mn-lt"/>
              </a:rPr>
              <a:t>11.1.1 </a:t>
            </a:r>
            <a:r>
              <a:rPr lang="zh-CN" altLang="en-US" sz="3200" b="0" dirty="0">
                <a:solidFill>
                  <a:schemeClr val="accent2"/>
                </a:solidFill>
                <a:latin typeface="+mn-lt"/>
              </a:rPr>
              <a:t>彩灯</a:t>
            </a:r>
            <a:endParaRPr lang="zh-CN" altLang="en-US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BEB6C1E-64FC-4B50-9F62-48BB0837CFC4}"/>
              </a:ext>
            </a:extLst>
          </p:cNvPr>
          <p:cNvSpPr/>
          <p:nvPr/>
        </p:nvSpPr>
        <p:spPr bwMode="auto">
          <a:xfrm>
            <a:off x="524568" y="2634596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．原理概述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48154" y="5915528"/>
            <a:ext cx="30492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5050</a:t>
            </a:r>
            <a:r>
              <a:rPr lang="zh-CN" altLang="en-US" sz="16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封装（</a:t>
            </a:r>
            <a:r>
              <a:rPr lang="en-US" altLang="zh-CN" sz="1600" b="0" dirty="0" smtClean="0">
                <a:solidFill>
                  <a:srgbClr val="FF0000"/>
                </a:solidFill>
                <a:latin typeface="+mn-lt"/>
              </a:rPr>
              <a:t>5mm*5mm*1.6mm</a:t>
            </a:r>
            <a:r>
              <a:rPr lang="zh-CN" altLang="en-US" sz="1600" b="0" dirty="0" smtClean="0">
                <a:solidFill>
                  <a:srgbClr val="FF0000"/>
                </a:solidFill>
                <a:latin typeface="+mn-lt"/>
              </a:rPr>
              <a:t>）</a:t>
            </a:r>
            <a:endParaRPr lang="en-US" altLang="zh-CN" sz="1600" b="0" dirty="0" smtClean="0">
              <a:solidFill>
                <a:srgbClr val="FF0000"/>
              </a:solidFill>
              <a:latin typeface="+mn-lt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型号</a:t>
            </a:r>
            <a:r>
              <a:rPr lang="zh-CN" altLang="en-US" sz="1600" dirty="0" smtClean="0">
                <a:solidFill>
                  <a:srgbClr val="FF0000"/>
                </a:solidFill>
                <a:latin typeface="+mn-lt"/>
              </a:rPr>
              <a:t>：</a:t>
            </a:r>
            <a:r>
              <a:rPr lang="en-US" altLang="zh-CN" sz="1600" dirty="0" smtClean="0">
                <a:solidFill>
                  <a:srgbClr val="FF0000"/>
                </a:solidFill>
                <a:latin typeface="+mn-lt"/>
              </a:rPr>
              <a:t>WS2812-5050-RGB-LED</a:t>
            </a:r>
            <a:endParaRPr lang="zh-CN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878561" y="5287545"/>
            <a:ext cx="1669593" cy="136815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24585" r="24137" b="23691"/>
          <a:stretch/>
        </p:blipFill>
        <p:spPr>
          <a:xfrm>
            <a:off x="1199456" y="5431561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9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4">
            <a:extLst>
              <a:ext uri="{FF2B5EF4-FFF2-40B4-BE49-F238E27FC236}">
                <a16:creationId xmlns:a16="http://schemas.microsoft.com/office/drawing/2014/main" id="{981CD314-18D9-4543-AD1F-802ECF2A0270}"/>
              </a:ext>
            </a:extLst>
          </p:cNvPr>
          <p:cNvSpPr/>
          <p:nvPr/>
        </p:nvSpPr>
        <p:spPr bwMode="auto">
          <a:xfrm>
            <a:off x="623392" y="764704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．电路原理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193657-1592-4F56-BE8C-1D864DD1638E}"/>
              </a:ext>
            </a:extLst>
          </p:cNvPr>
          <p:cNvSpPr/>
          <p:nvPr/>
        </p:nvSpPr>
        <p:spPr>
          <a:xfrm>
            <a:off x="839416" y="1556792"/>
            <a:ext cx="10513168" cy="117779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47625">
            <a:solidFill>
              <a:srgbClr val="FFC000"/>
            </a:solidFill>
            <a:round/>
          </a:ln>
        </p:spPr>
        <p:txBody>
          <a:bodyPr wrap="square" lIns="234000" tIns="126000" rIns="234000" bIns="126000" anchor="ctr" anchorCtr="0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因为传感器内的差分电容会因为加速度而改变，从而传感器输出的幅度与加速度成正比，所以可以通过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SPI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或者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I2C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方法，获得输出的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进制数，从而显示出来。</a:t>
            </a:r>
            <a:endParaRPr lang="en-US" altLang="zh-CN" sz="20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数据线一端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连接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WJ3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口，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另一端连接到加速度传感器。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248EA6-E0A7-4A09-9679-40C49E8C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2919409"/>
            <a:ext cx="5256584" cy="32238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08C067-46EA-451E-A2DA-B0C2396EA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2919409"/>
            <a:ext cx="2376264" cy="314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0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4">
            <a:extLst>
              <a:ext uri="{FF2B5EF4-FFF2-40B4-BE49-F238E27FC236}">
                <a16:creationId xmlns:a16="http://schemas.microsoft.com/office/drawing/2014/main" id="{FCD6B51A-70E3-4FF7-A17E-103DCA6E2254}"/>
              </a:ext>
            </a:extLst>
          </p:cNvPr>
          <p:cNvSpPr/>
          <p:nvPr/>
        </p:nvSpPr>
        <p:spPr bwMode="auto">
          <a:xfrm>
            <a:off x="695400" y="761157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．编程实践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横卷形 8">
            <a:extLst>
              <a:ext uri="{FF2B5EF4-FFF2-40B4-BE49-F238E27FC236}">
                <a16:creationId xmlns:a16="http://schemas.microsoft.com/office/drawing/2014/main" id="{6F003A51-2A6B-4151-AFBC-18344D67AF61}"/>
              </a:ext>
            </a:extLst>
          </p:cNvPr>
          <p:cNvSpPr/>
          <p:nvPr/>
        </p:nvSpPr>
        <p:spPr bwMode="auto">
          <a:xfrm>
            <a:off x="767408" y="1346344"/>
            <a:ext cx="7632848" cy="490776"/>
          </a:xfrm>
          <a:prstGeom prst="horizontalScroll">
            <a:avLst/>
          </a:prstGeom>
          <a:gradFill>
            <a:gsLst>
              <a:gs pos="0">
                <a:schemeClr val="accent3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程序可参考“</a:t>
            </a:r>
            <a:r>
              <a:rPr lang="en-US" altLang="zh-CN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Exam11_9”</a:t>
            </a:r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工程</a:t>
            </a:r>
            <a:r>
              <a:rPr lang="en-US" altLang="zh-CN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运行结果如下图所示。</a:t>
            </a:r>
            <a:endParaRPr lang="zh-CN" altLang="en-US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94280C-B71C-49B3-8413-48E7CB4DC7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28292" y="1931531"/>
            <a:ext cx="8135416" cy="42912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3117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199456" y="3140968"/>
            <a:ext cx="10585176" cy="5622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47625">
            <a:solidFill>
              <a:srgbClr val="FFC000"/>
            </a:solidFill>
            <a:round/>
          </a:ln>
        </p:spPr>
        <p:txBody>
          <a:bodyPr wrap="square" lIns="234000" tIns="126000" rIns="234000" bIns="126000" anchor="ctr" anchorCtr="0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作业：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1~9</a:t>
            </a:r>
            <a:endParaRPr lang="pt-BR" altLang="zh-CN" sz="20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3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4">
            <a:extLst>
              <a:ext uri="{FF2B5EF4-FFF2-40B4-BE49-F238E27FC236}">
                <a16:creationId xmlns:a16="http://schemas.microsoft.com/office/drawing/2014/main" id="{CAD6B962-F97B-467B-9F03-016C4F71E2FF}"/>
              </a:ext>
            </a:extLst>
          </p:cNvPr>
          <p:cNvSpPr/>
          <p:nvPr/>
        </p:nvSpPr>
        <p:spPr bwMode="auto">
          <a:xfrm>
            <a:off x="551384" y="908720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．电路原理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6A671D-A0F3-4F7F-B727-D66D216BE963}"/>
              </a:ext>
            </a:extLst>
          </p:cNvPr>
          <p:cNvSpPr/>
          <p:nvPr/>
        </p:nvSpPr>
        <p:spPr>
          <a:xfrm>
            <a:off x="695400" y="1628800"/>
            <a:ext cx="10297144" cy="148556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47625">
            <a:solidFill>
              <a:srgbClr val="FFC000"/>
            </a:solidFill>
            <a:round/>
          </a:ln>
        </p:spPr>
        <p:txBody>
          <a:bodyPr wrap="square" lIns="234000" tIns="126000" rIns="234000" bIns="126000" anchor="ctr" anchorCtr="0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VDD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是电源端，用于供电，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DOUT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是数据输出端，用于控制数据信号输出，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VSS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用于信号接地和电源接地，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DIN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控制数据信号的输入。彩灯使用串行级联接口，能够通过一根信号线完成数据的接收与解码。使用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数据线一端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连接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WJ6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口，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另一端连接到彩灯。</a:t>
            </a:r>
            <a:endParaRPr lang="zh-CN" altLang="zh-CN" sz="2000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A84F3A-F5C2-47F6-A2F9-23EAA6C3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24" y="3265037"/>
            <a:ext cx="2231421" cy="29217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25194" t="36000" r="23225" b="19900"/>
          <a:stretch/>
        </p:blipFill>
        <p:spPr>
          <a:xfrm>
            <a:off x="1127448" y="3265037"/>
            <a:ext cx="6480720" cy="311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8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4">
            <a:extLst>
              <a:ext uri="{FF2B5EF4-FFF2-40B4-BE49-F238E27FC236}">
                <a16:creationId xmlns:a16="http://schemas.microsoft.com/office/drawing/2014/main" id="{835D2E7C-CA23-4778-980D-F04F4FB688AC}"/>
              </a:ext>
            </a:extLst>
          </p:cNvPr>
          <p:cNvSpPr/>
          <p:nvPr/>
        </p:nvSpPr>
        <p:spPr bwMode="auto">
          <a:xfrm>
            <a:off x="531393" y="692696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．编程实践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横卷形 8">
            <a:extLst>
              <a:ext uri="{FF2B5EF4-FFF2-40B4-BE49-F238E27FC236}">
                <a16:creationId xmlns:a16="http://schemas.microsoft.com/office/drawing/2014/main" id="{0147D82C-AE3B-4A96-8A36-785DF042BE58}"/>
              </a:ext>
            </a:extLst>
          </p:cNvPr>
          <p:cNvSpPr/>
          <p:nvPr/>
        </p:nvSpPr>
        <p:spPr bwMode="auto">
          <a:xfrm>
            <a:off x="623392" y="1322983"/>
            <a:ext cx="7422194" cy="490776"/>
          </a:xfrm>
          <a:prstGeom prst="horizontalScroll">
            <a:avLst/>
          </a:prstGeom>
          <a:gradFill>
            <a:gsLst>
              <a:gs pos="0">
                <a:schemeClr val="accent3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彩灯的程序可参考“</a:t>
            </a:r>
            <a:r>
              <a:rPr lang="en-US" altLang="zh-CN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Exam11_1”</a:t>
            </a:r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工程</a:t>
            </a:r>
            <a:r>
              <a:rPr lang="en-US" altLang="zh-CN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运行结果如下图所示。</a:t>
            </a:r>
            <a:endParaRPr lang="zh-CN" altLang="en-US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B5FAC5-B34D-4AED-9CCE-9B190F717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449" y="1869288"/>
            <a:ext cx="8424936" cy="440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6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67408" y="2924944"/>
            <a:ext cx="10297144" cy="148556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47625">
            <a:solidFill>
              <a:srgbClr val="FFC000"/>
            </a:solidFill>
            <a:round/>
          </a:ln>
        </p:spPr>
        <p:txBody>
          <a:bodyPr wrap="square" lIns="234000" tIns="126000" rIns="234000" bIns="126000" anchor="ctr" anchorCtr="0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蜂鸣器通过串口通信接收到上位机发送过来的数据并进行判断。若接收数据为“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1”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，则将输出端电平设置为高电平，蜂鸣器发出声响；若接收数据为“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0”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，则输出端电平设置为低电平，蜂鸣器不发出声响或停止发出声响；若接收数据为其他，则退出中断处理。蜂鸣器初始化默认是低电平，不发出声响。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27829" y="1124744"/>
            <a:ext cx="7488832" cy="57606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0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39700">
              <a:srgbClr val="FF0000">
                <a:alpha val="40000"/>
              </a:srgb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 b="0" dirty="0">
                <a:solidFill>
                  <a:schemeClr val="accent2"/>
                </a:solidFill>
                <a:latin typeface="+mn-lt"/>
              </a:rPr>
              <a:t>11.1.2 </a:t>
            </a:r>
            <a:r>
              <a:rPr lang="zh-CN" altLang="en-US" sz="3200" b="0" dirty="0">
                <a:solidFill>
                  <a:schemeClr val="accent2"/>
                </a:solidFill>
                <a:latin typeface="+mn-lt"/>
              </a:rPr>
              <a:t>蜂鸣器</a:t>
            </a:r>
            <a:endParaRPr lang="zh-CN" altLang="en-US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BEB6C1E-64FC-4B50-9F62-48BB0837CFC4}"/>
              </a:ext>
            </a:extLst>
          </p:cNvPr>
          <p:cNvSpPr/>
          <p:nvPr/>
        </p:nvSpPr>
        <p:spPr bwMode="auto">
          <a:xfrm>
            <a:off x="527829" y="1975149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．原理概述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80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FBE460-B752-4B66-B1BF-C290B0983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3352144"/>
            <a:ext cx="2150824" cy="2862550"/>
          </a:xfrm>
          <a:prstGeom prst="rect">
            <a:avLst/>
          </a:prstGeom>
        </p:spPr>
      </p:pic>
      <p:sp>
        <p:nvSpPr>
          <p:cNvPr id="6" name="圆角矩形 4">
            <a:extLst>
              <a:ext uri="{FF2B5EF4-FFF2-40B4-BE49-F238E27FC236}">
                <a16:creationId xmlns:a16="http://schemas.microsoft.com/office/drawing/2014/main" id="{981CD314-18D9-4543-AD1F-802ECF2A0270}"/>
              </a:ext>
            </a:extLst>
          </p:cNvPr>
          <p:cNvSpPr/>
          <p:nvPr/>
        </p:nvSpPr>
        <p:spPr bwMode="auto">
          <a:xfrm>
            <a:off x="767408" y="949852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．电路原理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193657-1592-4F56-BE8C-1D864DD1638E}"/>
              </a:ext>
            </a:extLst>
          </p:cNvPr>
          <p:cNvSpPr/>
          <p:nvPr/>
        </p:nvSpPr>
        <p:spPr>
          <a:xfrm>
            <a:off x="767408" y="1700808"/>
            <a:ext cx="10297144" cy="148556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47625">
            <a:solidFill>
              <a:srgbClr val="FFC000"/>
            </a:solidFill>
            <a:round/>
          </a:ln>
        </p:spPr>
        <p:txBody>
          <a:bodyPr wrap="square" lIns="234000" tIns="126000" rIns="234000" bIns="126000" anchor="ctr" anchorCtr="0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蜂鸣器通过</a:t>
            </a:r>
            <a:r>
              <a:rPr lang="en-US" altLang="zh-CN" sz="2000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P_Beep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引脚来控制输出引脚的高低电平。当</a:t>
            </a:r>
            <a:r>
              <a:rPr lang="en-US" altLang="zh-CN" sz="2000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P_Beep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对应的状态值为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即高电平时，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Q401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导通，蜂鸣器发出声响；反之，当</a:t>
            </a:r>
            <a:r>
              <a:rPr lang="en-US" altLang="zh-CN" sz="2000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P_Beep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对应的状态值为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即低电平时，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Q401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截止，蜂鸣器不发出声响或停止发出声响。</a:t>
            </a:r>
          </a:p>
          <a:p>
            <a:pPr indent="266700" algn="just"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数据线一端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连接</a:t>
            </a:r>
            <a:r>
              <a:rPr lang="en-US" altLang="zh-CN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WJ8</a:t>
            </a:r>
            <a:r>
              <a:rPr lang="zh-CN" alt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口，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另一端连接到蜂鸣器。</a:t>
            </a:r>
          </a:p>
        </p:txBody>
      </p:sp>
      <p:pic>
        <p:nvPicPr>
          <p:cNvPr id="2050" name="Picture 2" descr="C:\Users\dell\Desktop\图片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240" y="3356048"/>
            <a:ext cx="3024336" cy="290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32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4">
            <a:extLst>
              <a:ext uri="{FF2B5EF4-FFF2-40B4-BE49-F238E27FC236}">
                <a16:creationId xmlns:a16="http://schemas.microsoft.com/office/drawing/2014/main" id="{FCD6B51A-70E3-4FF7-A17E-103DCA6E2254}"/>
              </a:ext>
            </a:extLst>
          </p:cNvPr>
          <p:cNvSpPr/>
          <p:nvPr/>
        </p:nvSpPr>
        <p:spPr bwMode="auto">
          <a:xfrm>
            <a:off x="695400" y="761157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．编程实践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横卷形 8">
            <a:extLst>
              <a:ext uri="{FF2B5EF4-FFF2-40B4-BE49-F238E27FC236}">
                <a16:creationId xmlns:a16="http://schemas.microsoft.com/office/drawing/2014/main" id="{6F003A51-2A6B-4151-AFBC-18344D67AF61}"/>
              </a:ext>
            </a:extLst>
          </p:cNvPr>
          <p:cNvSpPr/>
          <p:nvPr/>
        </p:nvSpPr>
        <p:spPr bwMode="auto">
          <a:xfrm>
            <a:off x="767408" y="1346344"/>
            <a:ext cx="7422194" cy="490776"/>
          </a:xfrm>
          <a:prstGeom prst="horizontalScroll">
            <a:avLst/>
          </a:prstGeom>
          <a:gradFill>
            <a:gsLst>
              <a:gs pos="0">
                <a:schemeClr val="accent3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蜂鸣器的程序可参考“</a:t>
            </a:r>
            <a:r>
              <a:rPr lang="en-US" altLang="zh-CN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Exam11_2”</a:t>
            </a:r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工程</a:t>
            </a:r>
            <a:r>
              <a:rPr lang="en-US" altLang="zh-CN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800" b="0" kern="1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运行结果如下图所示。</a:t>
            </a:r>
            <a:endParaRPr lang="zh-CN" altLang="en-US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97A172-3E1F-4F72-BE11-F9A3056FE78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56" y="1946111"/>
            <a:ext cx="7920880" cy="42484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138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67408" y="2924944"/>
            <a:ext cx="10297144" cy="148556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47625">
            <a:solidFill>
              <a:srgbClr val="FFC000"/>
            </a:solidFill>
            <a:round/>
          </a:ln>
        </p:spPr>
        <p:txBody>
          <a:bodyPr wrap="square" lIns="234000" tIns="126000" rIns="234000" bIns="126000" anchor="ctr" anchorCtr="0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马达通过串口通信接收到上位机发送过来的数据并进行判断。若接收数据为“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1”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，则将输出端电平设置为高电平，马达开始振动；若接收数据为“</a:t>
            </a:r>
            <a:r>
              <a:rPr lang="en-US" altLang="zh-CN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0”</a:t>
            </a:r>
            <a:r>
              <a:rPr lang="zh-CN" alt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，则输出端电平设置为低电平，马达不振动或停止振动；若接收数据为其他，则退出中断处理。马达初始化默认是低电平，不振动。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27829" y="1124744"/>
            <a:ext cx="7488832" cy="57606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0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139700">
              <a:srgbClr val="FF0000">
                <a:alpha val="40000"/>
              </a:srgb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3200" b="0" dirty="0">
                <a:solidFill>
                  <a:schemeClr val="accent2"/>
                </a:solidFill>
                <a:latin typeface="+mn-lt"/>
              </a:rPr>
              <a:t>11.1.3 </a:t>
            </a:r>
            <a:r>
              <a:rPr lang="zh-CN" altLang="en-US" sz="3200" b="0" dirty="0">
                <a:solidFill>
                  <a:schemeClr val="accent2"/>
                </a:solidFill>
                <a:latin typeface="+mn-lt"/>
              </a:rPr>
              <a:t>马达</a:t>
            </a:r>
            <a:endParaRPr lang="zh-CN" altLang="en-US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BEB6C1E-64FC-4B50-9F62-48BB0837CFC4}"/>
              </a:ext>
            </a:extLst>
          </p:cNvPr>
          <p:cNvSpPr/>
          <p:nvPr/>
        </p:nvSpPr>
        <p:spPr bwMode="auto">
          <a:xfrm>
            <a:off x="527829" y="1975149"/>
            <a:ext cx="8372355" cy="585187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softEdge rad="38100"/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b="0" kern="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．原理概述</a:t>
            </a:r>
            <a:endParaRPr lang="zh-CN" altLang="en-US" sz="28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30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">
  <a:themeElements>
    <a:clrScheme name="网络管理讲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网络管理讲稿">
      <a:majorFont>
        <a:latin typeface="华文新魏"/>
        <a:ea typeface="华文新魏"/>
        <a:cs typeface=""/>
      </a:majorFont>
      <a:minorFont>
        <a:latin typeface="Times New Roman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bg1">
              <a:lumMod val="50000"/>
            </a:schemeClr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</a:bodyPr>
      <a:lstStyle>
        <a:defPPr algn="ctr">
          <a:defRPr dirty="0">
            <a:solidFill>
              <a:srgbClr val="FF0000"/>
            </a:solidFill>
            <a:latin typeface="华文中宋" panose="02010600040101010101" pitchFamily="2" charset="-122"/>
            <a:ea typeface="华文中宋" panose="020106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pperplate Gothic Bold" pitchFamily="34" charset="0"/>
            <a:ea typeface="Gulim" pitchFamily="34" charset="-127"/>
          </a:defRPr>
        </a:defPPr>
      </a:lstStyle>
    </a:lnDef>
  </a:objectDefaults>
  <a:extraClrSchemeLst>
    <a:extraClrScheme>
      <a:clrScheme name="网络管理讲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网络管理讲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网络管理讲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网络管理讲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网络管理讲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网络管理讲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网络管理讲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8720</TotalTime>
  <Words>2188</Words>
  <Application>Microsoft Office PowerPoint</Application>
  <PresentationFormat>宽屏</PresentationFormat>
  <Paragraphs>108</Paragraphs>
  <Slides>32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Gulim</vt:lpstr>
      <vt:lpstr>黑体</vt:lpstr>
      <vt:lpstr>华文宋体</vt:lpstr>
      <vt:lpstr>华文新魏</vt:lpstr>
      <vt:lpstr>华文中宋</vt:lpstr>
      <vt:lpstr>楷体</vt:lpstr>
      <vt:lpstr>宋体</vt:lpstr>
      <vt:lpstr>微软雅黑</vt:lpstr>
      <vt:lpstr>Copperplate Gothic Bold</vt:lpstr>
      <vt:lpstr>Times New Roman</vt:lpstr>
      <vt:lpstr>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《物联网工程导论》</dc:title>
  <dc:creator>WUGY</dc:creator>
  <cp:lastModifiedBy>w</cp:lastModifiedBy>
  <cp:revision>780</cp:revision>
  <cp:lastPrinted>1999-06-03T07:41:47Z</cp:lastPrinted>
  <dcterms:created xsi:type="dcterms:W3CDTF">2012-05-08T02:40:51Z</dcterms:created>
  <dcterms:modified xsi:type="dcterms:W3CDTF">2020-05-28T11:48:53Z</dcterms:modified>
</cp:coreProperties>
</file>